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Montserrat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  <p:embeddedFont>
      <p:font typeface="Merriweather Black"/>
      <p:bold r:id="rId33"/>
      <p:boldItalic r:id="rId34"/>
    </p:embeddedFont>
    <p:embeddedFont>
      <p:font typeface="Roboto Mon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E129293-4EC5-4991-9CB8-0F87CA29D005}">
  <a:tblStyle styleId="{7E129293-4EC5-4991-9CB8-0F87CA29D00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5.xml"/><Relationship Id="rId33" Type="http://schemas.openxmlformats.org/officeDocument/2006/relationships/font" Target="fonts/MerriweatherBlack-bold.fntdata"/><Relationship Id="rId10" Type="http://schemas.openxmlformats.org/officeDocument/2006/relationships/slide" Target="slides/slide4.xml"/><Relationship Id="rId32" Type="http://schemas.openxmlformats.org/officeDocument/2006/relationships/font" Target="fonts/Lato-boldItalic.fntdata"/><Relationship Id="rId13" Type="http://schemas.openxmlformats.org/officeDocument/2006/relationships/slide" Target="slides/slide7.xml"/><Relationship Id="rId35" Type="http://schemas.openxmlformats.org/officeDocument/2006/relationships/font" Target="fonts/RobotoMono-regular.fntdata"/><Relationship Id="rId12" Type="http://schemas.openxmlformats.org/officeDocument/2006/relationships/slide" Target="slides/slide6.xml"/><Relationship Id="rId34" Type="http://schemas.openxmlformats.org/officeDocument/2006/relationships/font" Target="fonts/MerriweatherBlack-boldItalic.fntdata"/><Relationship Id="rId15" Type="http://schemas.openxmlformats.org/officeDocument/2006/relationships/slide" Target="slides/slide9.xml"/><Relationship Id="rId37" Type="http://schemas.openxmlformats.org/officeDocument/2006/relationships/font" Target="fonts/RobotoMono-italic.fntdata"/><Relationship Id="rId14" Type="http://schemas.openxmlformats.org/officeDocument/2006/relationships/slide" Target="slides/slide8.xml"/><Relationship Id="rId36" Type="http://schemas.openxmlformats.org/officeDocument/2006/relationships/font" Target="fonts/RobotoMono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RobotoMono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d192a980b4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d192a980b4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d192a980b4_2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d192a980b4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192a980b4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192a980b4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d192a980b4_2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d192a980b4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d192a980b4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d192a980b4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d192a980b4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d192a980b4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d192a980b4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d192a980b4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d192a980b4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d192a980b4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d192a980b4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d192a980b4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d192a980b4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d192a980b4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d192a980b4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d192a980b4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d192a980b4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d192a980b4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d192a980b4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d192a980b4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d192a980b4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d192a980b4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d192a980b4_2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d192a980b4_2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d192a980b4_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d192a980b4_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d192a980b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d192a980b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44055"/>
            </a:gs>
            <a:gs pos="100000">
              <a:srgbClr val="03030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2459125" y="1598475"/>
            <a:ext cx="55662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>
                <a:latin typeface="Merriweather Black"/>
                <a:ea typeface="Merriweather Black"/>
                <a:cs typeface="Merriweather Black"/>
                <a:sym typeface="Merriweather Black"/>
              </a:rPr>
              <a:t>SPACE INVADERS</a:t>
            </a:r>
            <a:endParaRPr sz="5600">
              <a:latin typeface="Merriweather Black"/>
              <a:ea typeface="Merriweather Black"/>
              <a:cs typeface="Merriweather Black"/>
              <a:sym typeface="Merriweather Black"/>
            </a:endParaRPr>
          </a:p>
        </p:txBody>
      </p:sp>
      <p:pic>
        <p:nvPicPr>
          <p:cNvPr id="135" name="Google Shape;13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5725" y="276725"/>
            <a:ext cx="2139100" cy="213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6875" y="2322300"/>
            <a:ext cx="2637500" cy="263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/>
          <p:nvPr>
            <p:ph type="title"/>
          </p:nvPr>
        </p:nvSpPr>
        <p:spPr>
          <a:xfrm>
            <a:off x="1073400" y="752450"/>
            <a:ext cx="69696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handle_bullets</a:t>
            </a:r>
            <a:r>
              <a:rPr lang="en" sz="14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yellow_bullets</a:t>
            </a:r>
            <a:r>
              <a:rPr lang="en" sz="14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red_bullets</a:t>
            </a:r>
            <a:r>
              <a:rPr lang="en" sz="14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yellow</a:t>
            </a:r>
            <a:r>
              <a:rPr lang="en" sz="14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red</a:t>
            </a:r>
            <a:r>
              <a:rPr lang="en" sz="14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draw_window</a:t>
            </a:r>
            <a:r>
              <a:rPr lang="en" sz="14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red</a:t>
            </a:r>
            <a:r>
              <a:rPr lang="en" sz="14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yellow</a:t>
            </a:r>
            <a:r>
              <a:rPr lang="en" sz="14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red_bullets</a:t>
            </a:r>
            <a:r>
              <a:rPr lang="en" sz="14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yellow_bullets</a:t>
            </a:r>
            <a:r>
              <a:rPr lang="en" sz="14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4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en" sz="14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red_health</a:t>
            </a:r>
            <a:r>
              <a:rPr lang="en" sz="14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yellow_health</a:t>
            </a:r>
            <a:r>
              <a:rPr lang="en" sz="14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4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lang="en" sz="14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4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95" name="Google Shape;195;p22"/>
          <p:cNvSpPr txBox="1"/>
          <p:nvPr>
            <p:ph idx="1" type="body"/>
          </p:nvPr>
        </p:nvSpPr>
        <p:spPr>
          <a:xfrm>
            <a:off x="814300" y="90500"/>
            <a:ext cx="6199800" cy="4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100">
                <a:solidFill>
                  <a:srgbClr val="FFD966"/>
                </a:solidFill>
                <a:latin typeface="Cambria"/>
                <a:ea typeface="Cambria"/>
                <a:cs typeface="Cambria"/>
                <a:sym typeface="Cambria"/>
              </a:rPr>
              <a:t>Calling the handle_bullets() function from main</a:t>
            </a:r>
            <a:endParaRPr b="1" sz="2100">
              <a:solidFill>
                <a:srgbClr val="FFD966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96" name="Google Shape;196;p22"/>
          <p:cNvSpPr txBox="1"/>
          <p:nvPr/>
        </p:nvSpPr>
        <p:spPr>
          <a:xfrm>
            <a:off x="2727925" y="1771350"/>
            <a:ext cx="6053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D966"/>
                </a:solidFill>
                <a:latin typeface="Cambria"/>
                <a:ea typeface="Cambria"/>
                <a:cs typeface="Cambria"/>
                <a:sym typeface="Cambria"/>
              </a:rPr>
              <a:t>From inside the while and subsequent nested for loop,</a:t>
            </a:r>
            <a:endParaRPr b="1" sz="2000">
              <a:solidFill>
                <a:srgbClr val="FFD966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97" name="Google Shape;197;p22"/>
          <p:cNvSpPr txBox="1"/>
          <p:nvPr/>
        </p:nvSpPr>
        <p:spPr>
          <a:xfrm>
            <a:off x="1668050" y="2478700"/>
            <a:ext cx="7228200" cy="25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4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event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.type == </a:t>
            </a:r>
            <a:r>
              <a:rPr b="1" lang="en" sz="14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pygame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.KEYDOWN:</a:t>
            </a:r>
            <a:endParaRPr b="1" sz="14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b="1" lang="en" sz="14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4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event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.key == </a:t>
            </a:r>
            <a:r>
              <a:rPr b="1" lang="en" sz="14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pygame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.K_LCTRL </a:t>
            </a:r>
            <a:r>
              <a:rPr b="1" lang="en" sz="14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4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4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yellow_bullets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&lt; </a:t>
            </a:r>
            <a:r>
              <a:rPr b="1" lang="en" sz="14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MAX_BULLETS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1" sz="14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b="1" lang="en" sz="14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bullet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en" sz="14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pygame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.Rect(</a:t>
            </a:r>
            <a:endParaRPr b="1" sz="14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</a:t>
            </a:r>
            <a:r>
              <a:rPr b="1" lang="en" sz="14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yellow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.x + </a:t>
            </a:r>
            <a:r>
              <a:rPr b="1" lang="en" sz="14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yellow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.width, </a:t>
            </a:r>
            <a:r>
              <a:rPr b="1" lang="en" sz="14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yellow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.y + </a:t>
            </a:r>
            <a:r>
              <a:rPr b="1" lang="en" sz="14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yellow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.height//</a:t>
            </a:r>
            <a:r>
              <a:rPr b="1" lang="en" sz="14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- </a:t>
            </a:r>
            <a:r>
              <a:rPr b="1" lang="en" sz="14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4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4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4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b="1" lang="en" sz="14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yellow_bullets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14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append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4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bullet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4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b="1" lang="en" sz="14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BULLET_FIRE_SOUND</a:t>
            </a:r>
            <a:r>
              <a:rPr b="1"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.play()</a:t>
            </a:r>
            <a:endParaRPr b="1" sz="2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3"/>
          <p:cNvSpPr txBox="1"/>
          <p:nvPr>
            <p:ph type="title"/>
          </p:nvPr>
        </p:nvSpPr>
        <p:spPr>
          <a:xfrm>
            <a:off x="1053500" y="347025"/>
            <a:ext cx="8251800" cy="8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360">
                <a:solidFill>
                  <a:srgbClr val="F1C232"/>
                </a:solidFill>
                <a:latin typeface="Cambria"/>
                <a:ea typeface="Cambria"/>
                <a:cs typeface="Cambria"/>
                <a:sym typeface="Cambria"/>
              </a:rPr>
              <a:t>C</a:t>
            </a:r>
            <a:r>
              <a:rPr b="1" lang="en" sz="2360">
                <a:solidFill>
                  <a:srgbClr val="F1C232"/>
                </a:solidFill>
                <a:latin typeface="Cambria"/>
                <a:ea typeface="Cambria"/>
                <a:cs typeface="Cambria"/>
                <a:sym typeface="Cambria"/>
              </a:rPr>
              <a:t>ontinuation..</a:t>
            </a:r>
            <a:endParaRPr b="1" sz="2360">
              <a:solidFill>
                <a:srgbClr val="F1C23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360">
                <a:solidFill>
                  <a:srgbClr val="F1C232"/>
                </a:solidFill>
                <a:latin typeface="Cambria"/>
                <a:ea typeface="Cambria"/>
                <a:cs typeface="Cambria"/>
                <a:sym typeface="Cambria"/>
              </a:rPr>
              <a:t>Rounds to move towards the end</a:t>
            </a:r>
            <a:endParaRPr b="1" sz="2360">
              <a:solidFill>
                <a:srgbClr val="F1C23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03" name="Google Shape;203;p23"/>
          <p:cNvSpPr txBox="1"/>
          <p:nvPr>
            <p:ph idx="1" type="body"/>
          </p:nvPr>
        </p:nvSpPr>
        <p:spPr>
          <a:xfrm>
            <a:off x="446100" y="1368975"/>
            <a:ext cx="8251800" cy="33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4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event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.key == </a:t>
            </a:r>
            <a:r>
              <a:rPr lang="en" sz="14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pygame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.K_RCTRL </a:t>
            </a:r>
            <a:r>
              <a:rPr lang="en" sz="14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red_bullets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&lt; </a:t>
            </a:r>
            <a:r>
              <a:rPr lang="en" sz="14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MAX_BULLETS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4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en" sz="14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bullet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45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pygame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.Rect(</a:t>
            </a:r>
            <a:endParaRPr sz="14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</a:t>
            </a:r>
            <a:r>
              <a:rPr lang="en" sz="14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red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.x, </a:t>
            </a:r>
            <a:r>
              <a:rPr lang="en" sz="14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red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.y + </a:t>
            </a:r>
            <a:r>
              <a:rPr lang="en" sz="14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red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.height//</a:t>
            </a:r>
            <a:r>
              <a:rPr lang="en" sz="14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- </a:t>
            </a:r>
            <a:r>
              <a:rPr lang="en" sz="14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en" sz="14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red_bullets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append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bullet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en" sz="14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BULLET_FIRE_SOUND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.play()</a:t>
            </a:r>
            <a:endParaRPr sz="14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14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4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event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.type == </a:t>
            </a:r>
            <a:r>
              <a:rPr lang="en" sz="14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RED_HIT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4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4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red_health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-= </a:t>
            </a:r>
            <a:r>
              <a:rPr lang="en" sz="14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sz="1450">
              <a:solidFill>
                <a:srgbClr val="B5CEA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4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BULLET_HIT_SOUND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.play()</a:t>
            </a:r>
            <a:endParaRPr sz="14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14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4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event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.type == </a:t>
            </a:r>
            <a:r>
              <a:rPr lang="en" sz="14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YELLOW_HIT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4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4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yellow_health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-= </a:t>
            </a:r>
            <a:r>
              <a:rPr lang="en" sz="14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sz="1450">
              <a:solidFill>
                <a:srgbClr val="B5CEA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4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BULLET_HIT_SOUND</a:t>
            </a:r>
            <a:r>
              <a:rPr lang="en" sz="14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.play()</a:t>
            </a:r>
            <a:endParaRPr sz="14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14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t/>
            </a:r>
            <a:endParaRPr sz="145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4"/>
          <p:cNvSpPr txBox="1"/>
          <p:nvPr>
            <p:ph type="title"/>
          </p:nvPr>
        </p:nvSpPr>
        <p:spPr>
          <a:xfrm>
            <a:off x="1215675" y="191125"/>
            <a:ext cx="6231000" cy="4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D966"/>
                </a:solidFill>
              </a:rPr>
              <a:t>Bullets in the </a:t>
            </a:r>
            <a:r>
              <a:rPr b="1" i="1" lang="en">
                <a:latin typeface="Roboto Mono"/>
                <a:ea typeface="Roboto Mono"/>
                <a:cs typeface="Roboto Mono"/>
                <a:sym typeface="Roboto Mono"/>
              </a:rPr>
              <a:t>handle_bullets()</a:t>
            </a:r>
            <a:r>
              <a:rPr b="1" lang="en">
                <a:solidFill>
                  <a:srgbClr val="FFD966"/>
                </a:solidFill>
              </a:rPr>
              <a:t> function:</a:t>
            </a:r>
            <a:endParaRPr b="1">
              <a:solidFill>
                <a:srgbClr val="FFD966"/>
              </a:solidFill>
            </a:endParaRPr>
          </a:p>
        </p:txBody>
      </p:sp>
      <p:sp>
        <p:nvSpPr>
          <p:cNvPr id="209" name="Google Shape;209;p24"/>
          <p:cNvSpPr txBox="1"/>
          <p:nvPr/>
        </p:nvSpPr>
        <p:spPr>
          <a:xfrm>
            <a:off x="1215675" y="865475"/>
            <a:ext cx="72324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def </a:t>
            </a:r>
            <a:r>
              <a:rPr b="1" lang="en" sz="1500">
                <a:solidFill>
                  <a:srgbClr val="FFC66D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handle_bullets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(yellow_bullets</a:t>
            </a: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red_bullets</a:t>
            </a: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yellow</a:t>
            </a: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red):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for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bullet </a:t>
            </a: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in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yellow_bullets: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bullet.x += BULLET_VEL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red.colliderect(bullet):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pygame.event.post(pygame.event.Event(RED_HIT))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yellow_bullets.remove(bullet)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elif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bullet.x &gt; WIDTH: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yellow_bullets.remove(bullet)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for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bullet </a:t>
            </a: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in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red_bullets: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bullet.x -= BULLET_VEL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yellow.colliderect(bullet):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pygame.event.post(pygame.event.Event(YELLOW_HIT))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red_bullets.remove(bullet)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elif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bullet.x &lt; </a:t>
            </a:r>
            <a:r>
              <a:rPr b="1" lang="en" sz="1500">
                <a:solidFill>
                  <a:srgbClr val="6897BB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red_bullets.remove(bullet)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/>
          <p:nvPr>
            <p:ph type="title"/>
          </p:nvPr>
        </p:nvSpPr>
        <p:spPr>
          <a:xfrm>
            <a:off x="1231800" y="254725"/>
            <a:ext cx="6680400" cy="10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2"/>
                </a:solidFill>
                <a:latin typeface="Cambria"/>
                <a:ea typeface="Cambria"/>
                <a:cs typeface="Cambria"/>
                <a:sym typeface="Cambria"/>
              </a:rPr>
              <a:t>Winning step..</a:t>
            </a:r>
            <a:endParaRPr b="1" sz="2200">
              <a:solidFill>
                <a:schemeClr val="accent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2"/>
                </a:solidFill>
                <a:latin typeface="Cambria"/>
                <a:ea typeface="Cambria"/>
                <a:cs typeface="Cambria"/>
                <a:sym typeface="Cambria"/>
              </a:rPr>
              <a:t>Checking for final result who wins</a:t>
            </a:r>
            <a:endParaRPr b="1" sz="2200">
              <a:solidFill>
                <a:schemeClr val="accent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2"/>
                </a:solidFill>
                <a:latin typeface="Cambria"/>
                <a:ea typeface="Cambria"/>
                <a:cs typeface="Cambria"/>
                <a:sym typeface="Cambria"/>
              </a:rPr>
              <a:t>e</a:t>
            </a:r>
            <a:r>
              <a:rPr b="1" lang="en" sz="2200">
                <a:solidFill>
                  <a:schemeClr val="accent2"/>
                </a:solidFill>
                <a:latin typeface="Cambria"/>
                <a:ea typeface="Cambria"/>
                <a:cs typeface="Cambria"/>
                <a:sym typeface="Cambria"/>
              </a:rPr>
              <a:t>ither yellow or red</a:t>
            </a:r>
            <a:endParaRPr b="1" sz="2200">
              <a:solidFill>
                <a:schemeClr val="accent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15" name="Google Shape;215;p25"/>
          <p:cNvSpPr txBox="1"/>
          <p:nvPr>
            <p:ph idx="1" type="body"/>
          </p:nvPr>
        </p:nvSpPr>
        <p:spPr>
          <a:xfrm>
            <a:off x="4096550" y="1308325"/>
            <a:ext cx="3887100" cy="36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b="1" sz="1180">
              <a:solidFill>
                <a:srgbClr val="9CDCFE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b="1" lang="en" sz="12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winner_text</a:t>
            </a:r>
            <a:r>
              <a:rPr b="1" lang="en" sz="12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en" sz="12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""</a:t>
            </a:r>
            <a:endParaRPr b="1" sz="125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b="1" lang="en" sz="12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12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b="1" lang="en" sz="12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red_health</a:t>
            </a:r>
            <a:r>
              <a:rPr b="1" lang="en" sz="12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&lt;= </a:t>
            </a:r>
            <a:r>
              <a:rPr b="1" lang="en" sz="12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lang="en" sz="12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1" sz="12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b="1" lang="en" sz="12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b="1" lang="en" sz="12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winner_text</a:t>
            </a:r>
            <a:r>
              <a:rPr b="1" lang="en" sz="12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en" sz="12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"Yellow Wins!"</a:t>
            </a:r>
            <a:endParaRPr b="1" sz="125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b="1" sz="12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b="1" lang="en" sz="12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12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b="1" lang="en" sz="12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yellow_health</a:t>
            </a:r>
            <a:r>
              <a:rPr b="1" lang="en" sz="12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&lt;= </a:t>
            </a:r>
            <a:r>
              <a:rPr b="1" lang="en" sz="12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lang="en" sz="12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1" sz="12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b="1" lang="en" sz="12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b="1" lang="en" sz="12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winner_text</a:t>
            </a:r>
            <a:r>
              <a:rPr b="1" lang="en" sz="12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en" sz="12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"Red Wins!"</a:t>
            </a:r>
            <a:endParaRPr b="1" sz="125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b="1" sz="12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b="1" lang="en" sz="12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12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b="1" lang="en" sz="12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winner_text</a:t>
            </a:r>
            <a:r>
              <a:rPr b="1" lang="en" sz="12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!= </a:t>
            </a:r>
            <a:r>
              <a:rPr b="1" lang="en" sz="12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""</a:t>
            </a:r>
            <a:r>
              <a:rPr b="1" lang="en" sz="12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1" sz="12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b="1" lang="en" sz="12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b="1" lang="en" sz="12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draw_winner</a:t>
            </a:r>
            <a:r>
              <a:rPr b="1" lang="en" sz="12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winner_text</a:t>
            </a:r>
            <a:r>
              <a:rPr b="1" lang="en" sz="12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2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b="1" lang="en" sz="12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b="1" lang="en" sz="125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endParaRPr b="1" sz="1250">
              <a:solidFill>
                <a:srgbClr val="C586C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b="1" sz="12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b="1" sz="125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6"/>
          <p:cNvSpPr txBox="1"/>
          <p:nvPr>
            <p:ph type="title"/>
          </p:nvPr>
        </p:nvSpPr>
        <p:spPr>
          <a:xfrm>
            <a:off x="1052550" y="206725"/>
            <a:ext cx="7769700" cy="4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145">
                <a:solidFill>
                  <a:srgbClr val="F1C232"/>
                </a:solidFill>
              </a:rPr>
              <a:t>Declaring winners in the</a:t>
            </a:r>
            <a:r>
              <a:rPr b="1" i="1" lang="en" sz="2145"/>
              <a:t> </a:t>
            </a:r>
            <a:r>
              <a:rPr b="1" i="1" lang="en" sz="2145">
                <a:latin typeface="Roboto Mono"/>
                <a:ea typeface="Roboto Mono"/>
                <a:cs typeface="Roboto Mono"/>
                <a:sym typeface="Roboto Mono"/>
              </a:rPr>
              <a:t>winner_draw() </a:t>
            </a:r>
            <a:r>
              <a:rPr b="1" lang="en" sz="2145">
                <a:solidFill>
                  <a:srgbClr val="FFD966"/>
                </a:solidFill>
              </a:rPr>
              <a:t>function</a:t>
            </a:r>
            <a:endParaRPr b="1" sz="3450">
              <a:solidFill>
                <a:srgbClr val="FFD966"/>
              </a:solidFill>
            </a:endParaRPr>
          </a:p>
        </p:txBody>
      </p:sp>
      <p:sp>
        <p:nvSpPr>
          <p:cNvPr id="221" name="Google Shape;221;p26"/>
          <p:cNvSpPr txBox="1"/>
          <p:nvPr/>
        </p:nvSpPr>
        <p:spPr>
          <a:xfrm>
            <a:off x="1215750" y="686425"/>
            <a:ext cx="6967500" cy="43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def </a:t>
            </a:r>
            <a:r>
              <a:rPr b="1" lang="en" sz="1500">
                <a:solidFill>
                  <a:srgbClr val="FFC66D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draw_winner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(text):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text ==</a:t>
            </a:r>
            <a:r>
              <a:rPr b="1" lang="en" sz="1500">
                <a:solidFill>
                  <a:srgbClr val="6A8759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"Yellow Player Wins!"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draw_text = WINNER_FONT.render(text</a:t>
            </a: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500">
                <a:solidFill>
                  <a:srgbClr val="6897BB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YELLOW)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WIN.blit(draw_text</a:t>
            </a: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(WIDTH/</a:t>
            </a:r>
            <a:r>
              <a:rPr b="1" lang="en" sz="1500">
                <a:solidFill>
                  <a:srgbClr val="6897BB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2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- draw_text.get_width() /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</a:t>
            </a:r>
            <a:r>
              <a:rPr b="1" lang="en" sz="1500">
                <a:solidFill>
                  <a:srgbClr val="6897BB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HEIGHT/</a:t>
            </a:r>
            <a:r>
              <a:rPr b="1" lang="en" sz="1500">
                <a:solidFill>
                  <a:srgbClr val="6897BB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2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- draw_text.get_height()/</a:t>
            </a:r>
            <a:r>
              <a:rPr b="1" lang="en" sz="1500">
                <a:solidFill>
                  <a:srgbClr val="6897BB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pygame.display.update()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pygame.time.delay(</a:t>
            </a:r>
            <a:r>
              <a:rPr b="1" lang="en" sz="1500">
                <a:solidFill>
                  <a:srgbClr val="6897BB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5000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elif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text ==</a:t>
            </a:r>
            <a:r>
              <a:rPr b="1" lang="en" sz="1500">
                <a:solidFill>
                  <a:srgbClr val="6A8759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"Red Player Wins!"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draw_text = WINNER_FONT.render(text</a:t>
            </a: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500">
                <a:solidFill>
                  <a:srgbClr val="6897BB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RED)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WIN.blit(draw_text</a:t>
            </a: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(WIDTH/</a:t>
            </a:r>
            <a:r>
              <a:rPr b="1" lang="en" sz="1500">
                <a:solidFill>
                  <a:srgbClr val="6897BB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2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- draw_text.get_width() /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</a:t>
            </a:r>
            <a:r>
              <a:rPr b="1" lang="en" sz="1500">
                <a:solidFill>
                  <a:srgbClr val="6897BB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b="1" lang="en" sz="15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HEIGHT/</a:t>
            </a:r>
            <a:r>
              <a:rPr b="1" lang="en" sz="1500">
                <a:solidFill>
                  <a:srgbClr val="6897BB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2 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- draw_text.get_height()/</a:t>
            </a:r>
            <a:r>
              <a:rPr b="1" lang="en" sz="1500">
                <a:solidFill>
                  <a:srgbClr val="6897BB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pygame.display.update()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pygame.time.delay(</a:t>
            </a:r>
            <a:r>
              <a:rPr b="1" lang="en" sz="1500">
                <a:solidFill>
                  <a:srgbClr val="6897BB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5000</a:t>
            </a:r>
            <a:r>
              <a:rPr b="1" lang="en" sz="15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5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"/>
          <p:cNvSpPr txBox="1"/>
          <p:nvPr>
            <p:ph type="title"/>
          </p:nvPr>
        </p:nvSpPr>
        <p:spPr>
          <a:xfrm>
            <a:off x="1219550" y="4716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F1C232"/>
                </a:solidFill>
              </a:rPr>
              <a:t>Executing the code and the output</a:t>
            </a:r>
            <a:endParaRPr b="1" sz="2600">
              <a:solidFill>
                <a:srgbClr val="F1C232"/>
              </a:solidFill>
            </a:endParaRPr>
          </a:p>
        </p:txBody>
      </p:sp>
      <p:pic>
        <p:nvPicPr>
          <p:cNvPr id="227" name="Google Shape;22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150" y="1183150"/>
            <a:ext cx="5805697" cy="3733474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7"/>
          <p:cNvSpPr txBox="1"/>
          <p:nvPr/>
        </p:nvSpPr>
        <p:spPr>
          <a:xfrm>
            <a:off x="6297225" y="1678675"/>
            <a:ext cx="25071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569CD6"/>
                </a:solidFill>
                <a:latin typeface="Montserrat"/>
                <a:ea typeface="Montserrat"/>
                <a:cs typeface="Montserrat"/>
                <a:sym typeface="Montserrat"/>
              </a:rPr>
              <a:t>This is the pygame window called “First Game” that greets  us when we first execute the game.</a:t>
            </a:r>
            <a:endParaRPr b="1" sz="2000">
              <a:solidFill>
                <a:srgbClr val="569CD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8"/>
          <p:cNvSpPr txBox="1"/>
          <p:nvPr>
            <p:ph type="title"/>
          </p:nvPr>
        </p:nvSpPr>
        <p:spPr>
          <a:xfrm>
            <a:off x="1297500" y="300250"/>
            <a:ext cx="7038900" cy="4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FA8DC"/>
                </a:solidFill>
              </a:rPr>
              <a:t>Firing a bullet in the game window:</a:t>
            </a:r>
            <a:endParaRPr b="1">
              <a:solidFill>
                <a:srgbClr val="6FA8DC"/>
              </a:solidFill>
            </a:endParaRPr>
          </a:p>
        </p:txBody>
      </p:sp>
      <p:pic>
        <p:nvPicPr>
          <p:cNvPr id="234" name="Google Shape;23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9738" y="873450"/>
            <a:ext cx="6004526" cy="3818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/>
          <p:nvPr>
            <p:ph type="title"/>
          </p:nvPr>
        </p:nvSpPr>
        <p:spPr>
          <a:xfrm>
            <a:off x="893563" y="1287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4FC1FF"/>
                </a:solidFill>
              </a:rPr>
              <a:t>Winning message:</a:t>
            </a:r>
            <a:endParaRPr b="1" sz="2500">
              <a:solidFill>
                <a:srgbClr val="4FC1FF"/>
              </a:solidFill>
            </a:endParaRPr>
          </a:p>
        </p:txBody>
      </p:sp>
      <p:pic>
        <p:nvPicPr>
          <p:cNvPr id="240" name="Google Shape;24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6350" y="634175"/>
            <a:ext cx="6790824" cy="43324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3075" y="379263"/>
            <a:ext cx="6577450" cy="438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ctrTitle"/>
          </p:nvPr>
        </p:nvSpPr>
        <p:spPr>
          <a:xfrm>
            <a:off x="2759100" y="97700"/>
            <a:ext cx="61254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700">
                <a:solidFill>
                  <a:schemeClr val="lt2"/>
                </a:solidFill>
              </a:rPr>
              <a:t>B. P. Poddar Institute of Management and Technology</a:t>
            </a:r>
            <a:endParaRPr b="1" sz="3700">
              <a:solidFill>
                <a:schemeClr val="lt2"/>
              </a:solidFill>
            </a:endParaRPr>
          </a:p>
        </p:txBody>
      </p:sp>
      <p:sp>
        <p:nvSpPr>
          <p:cNvPr id="142" name="Google Shape;142;p14"/>
          <p:cNvSpPr txBox="1"/>
          <p:nvPr>
            <p:ph idx="1" type="subTitle"/>
          </p:nvPr>
        </p:nvSpPr>
        <p:spPr>
          <a:xfrm>
            <a:off x="3090275" y="1836563"/>
            <a:ext cx="59229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FC1FF"/>
                </a:solidFill>
              </a:rPr>
              <a:t>Department of Computer Science Engineering</a:t>
            </a:r>
            <a:endParaRPr b="1" sz="1800">
              <a:solidFill>
                <a:srgbClr val="4FC1FF"/>
              </a:solidFill>
            </a:endParaRPr>
          </a:p>
        </p:txBody>
      </p:sp>
      <p:sp>
        <p:nvSpPr>
          <p:cNvPr id="143" name="Google Shape;143;p14"/>
          <p:cNvSpPr txBox="1"/>
          <p:nvPr/>
        </p:nvSpPr>
        <p:spPr>
          <a:xfrm>
            <a:off x="2946125" y="2190900"/>
            <a:ext cx="6211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835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D966"/>
                </a:solidFill>
                <a:latin typeface="Lato"/>
                <a:ea typeface="Lato"/>
                <a:cs typeface="Lato"/>
                <a:sym typeface="Lato"/>
              </a:rPr>
              <a:t>Project:</a:t>
            </a:r>
            <a:r>
              <a:rPr lang="en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Space Invaders using pygame </a:t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144" name="Google Shape;144;p14"/>
          <p:cNvGraphicFramePr/>
          <p:nvPr/>
        </p:nvGraphicFramePr>
        <p:xfrm>
          <a:off x="266750" y="2745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{7E129293-4EC5-4991-9CB8-0F87CA29D005}</a:tableStyleId>
              </a:tblPr>
              <a:tblGrid>
                <a:gridCol w="4305250"/>
                <a:gridCol w="4305250"/>
              </a:tblGrid>
              <a:tr h="472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 u="sng">
                          <a:solidFill>
                            <a:srgbClr val="F1C232"/>
                          </a:solidFill>
                        </a:rPr>
                        <a:t>NAME:</a:t>
                      </a:r>
                      <a:endParaRPr b="1" sz="1900" u="sng">
                        <a:solidFill>
                          <a:srgbClr val="F1C232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 u="sng">
                          <a:solidFill>
                            <a:srgbClr val="F1C232"/>
                          </a:solidFill>
                        </a:rPr>
                        <a:t>UNIVERSITY ROLL:</a:t>
                      </a:r>
                      <a:endParaRPr b="1" sz="1900" u="sng">
                        <a:solidFill>
                          <a:srgbClr val="F1C232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3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rgbClr val="FFFFFF"/>
                          </a:solidFill>
                        </a:rPr>
                        <a:t>SHREYA DAS</a:t>
                      </a:r>
                      <a:endParaRPr b="1" sz="2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lt1"/>
                          </a:solidFill>
                        </a:rPr>
                        <a:t>11500120090</a:t>
                      </a:r>
                      <a:endParaRPr b="1" sz="2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6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lt1"/>
                          </a:solidFill>
                        </a:rPr>
                        <a:t>SONALI BASAK</a:t>
                      </a:r>
                      <a:endParaRPr b="1" sz="2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lt1"/>
                          </a:solidFill>
                        </a:rPr>
                        <a:t>11500120092</a:t>
                      </a:r>
                      <a:endParaRPr b="1" sz="2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12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chemeClr val="lt1"/>
                          </a:solidFill>
                        </a:rPr>
                        <a:t>TORA GHOSH</a:t>
                      </a:r>
                      <a:endParaRPr b="1" sz="19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lt1"/>
                          </a:solidFill>
                        </a:rPr>
                        <a:t>11500120108</a:t>
                      </a:r>
                      <a:endParaRPr b="1" sz="2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3124" y="425350"/>
            <a:ext cx="5057224" cy="429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5"/>
          <p:cNvSpPr txBox="1"/>
          <p:nvPr/>
        </p:nvSpPr>
        <p:spPr>
          <a:xfrm>
            <a:off x="326925" y="1656400"/>
            <a:ext cx="31383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2200"/>
              <a:buFont typeface="Lato"/>
              <a:buChar char="❖"/>
            </a:pPr>
            <a:r>
              <a:rPr b="1" lang="en" sz="2200">
                <a:solidFill>
                  <a:srgbClr val="FFD966"/>
                </a:solidFill>
                <a:latin typeface="Lato"/>
                <a:ea typeface="Lato"/>
                <a:cs typeface="Lato"/>
                <a:sym typeface="Lato"/>
              </a:rPr>
              <a:t>Required modules are imported, game window dimensions are set, mp3 files are imported and global variable are declared</a:t>
            </a:r>
            <a:endParaRPr b="1" sz="2200">
              <a:solidFill>
                <a:srgbClr val="FFD966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1150" y="642950"/>
            <a:ext cx="5954000" cy="3933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6"/>
          <p:cNvSpPr txBox="1"/>
          <p:nvPr/>
        </p:nvSpPr>
        <p:spPr>
          <a:xfrm>
            <a:off x="381400" y="1841625"/>
            <a:ext cx="235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7" name="Google Shape;157;p16"/>
          <p:cNvSpPr txBox="1"/>
          <p:nvPr/>
        </p:nvSpPr>
        <p:spPr>
          <a:xfrm>
            <a:off x="158050" y="1710850"/>
            <a:ext cx="28005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❖"/>
            </a:pPr>
            <a:r>
              <a:rPr b="1" lang="en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graphics which are used in the game are imported</a:t>
            </a:r>
            <a:endParaRPr b="1"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2725" y="1035575"/>
            <a:ext cx="5991349" cy="37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7"/>
          <p:cNvSpPr txBox="1"/>
          <p:nvPr/>
        </p:nvSpPr>
        <p:spPr>
          <a:xfrm>
            <a:off x="180575" y="1313750"/>
            <a:ext cx="27462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2000"/>
              <a:buFont typeface="Lato"/>
              <a:buChar char="❖"/>
            </a:pPr>
            <a:r>
              <a:rPr b="1" lang="en" sz="2000">
                <a:solidFill>
                  <a:srgbClr val="F1C232"/>
                </a:solidFill>
                <a:latin typeface="Lato"/>
                <a:ea typeface="Lato"/>
                <a:cs typeface="Lato"/>
                <a:sym typeface="Lato"/>
              </a:rPr>
              <a:t>The various components of the game–the space ships, bullets , the health of the players are placed on the game window specifying their size and coordinates</a:t>
            </a:r>
            <a:endParaRPr b="1" sz="2000">
              <a:solidFill>
                <a:srgbClr val="F1C23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title"/>
          </p:nvPr>
        </p:nvSpPr>
        <p:spPr>
          <a:xfrm>
            <a:off x="542150" y="1747750"/>
            <a:ext cx="2751600" cy="24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ambria"/>
                <a:ea typeface="Cambria"/>
                <a:cs typeface="Cambria"/>
                <a:sym typeface="Cambria"/>
              </a:rPr>
              <a:t>main() function</a:t>
            </a:r>
            <a:endParaRPr b="1" sz="24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ambria"/>
                <a:ea typeface="Cambria"/>
                <a:cs typeface="Cambria"/>
                <a:sym typeface="Cambria"/>
              </a:rPr>
              <a:t>Calling each and every function one by one to execute the entire program</a:t>
            </a:r>
            <a:endParaRPr b="1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69" name="Google Shape;169;p18"/>
          <p:cNvSpPr txBox="1"/>
          <p:nvPr>
            <p:ph idx="1" type="body"/>
          </p:nvPr>
        </p:nvSpPr>
        <p:spPr>
          <a:xfrm>
            <a:off x="3408350" y="526850"/>
            <a:ext cx="5255100" cy="43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4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lang="en" sz="14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red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2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pygame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.Rect(</a:t>
            </a:r>
            <a:r>
              <a:rPr lang="en" sz="12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700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2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300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20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SPACESHIP_WIDTH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20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SPACESHIP_HEIGHT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yellow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2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pygame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.Rect(</a:t>
            </a:r>
            <a:r>
              <a:rPr lang="en" sz="12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2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300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20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SPACESHIP_WIDTH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20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SPACESHIP_HEIGHT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red_bullets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[]</a:t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yellow_bullets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[]</a:t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red_health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2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endParaRPr sz="1200">
              <a:solidFill>
                <a:srgbClr val="B5CEA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yellow_health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2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endParaRPr sz="1200">
              <a:solidFill>
                <a:srgbClr val="B5CEA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clock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2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pygame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.time.Clock()</a:t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run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endParaRPr sz="12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/>
          <p:nvPr>
            <p:ph type="title"/>
          </p:nvPr>
        </p:nvSpPr>
        <p:spPr>
          <a:xfrm>
            <a:off x="1052550" y="1183675"/>
            <a:ext cx="7038900" cy="24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run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8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8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clock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.tick(</a:t>
            </a:r>
            <a:r>
              <a:rPr lang="en" sz="180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FPS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8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8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event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pygame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.event.get():</a:t>
            </a:r>
            <a:endParaRPr sz="18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8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event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.type == </a:t>
            </a:r>
            <a:r>
              <a:rPr lang="en" sz="18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pygame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.QUIT:</a:t>
            </a:r>
            <a:endParaRPr sz="18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8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run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endParaRPr sz="180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8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pygame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.quit()</a:t>
            </a:r>
            <a:endParaRPr sz="18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18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exit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8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75" name="Google Shape;175;p19"/>
          <p:cNvSpPr txBox="1"/>
          <p:nvPr>
            <p:ph idx="1" type="body"/>
          </p:nvPr>
        </p:nvSpPr>
        <p:spPr>
          <a:xfrm>
            <a:off x="1800675" y="3852150"/>
            <a:ext cx="7038900" cy="11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Cambria"/>
                <a:ea typeface="Cambria"/>
                <a:cs typeface="Cambria"/>
                <a:sym typeface="Cambria"/>
              </a:rPr>
              <a:t>Now l</a:t>
            </a:r>
            <a:r>
              <a:rPr b="1" lang="en" sz="2300">
                <a:latin typeface="Cambria"/>
                <a:ea typeface="Cambria"/>
                <a:cs typeface="Cambria"/>
                <a:sym typeface="Cambria"/>
              </a:rPr>
              <a:t>et’s go into the program to see the invader structures, their movements and firing bullets action.</a:t>
            </a:r>
            <a:endParaRPr b="1" sz="23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2300"/>
          </a:p>
        </p:txBody>
      </p:sp>
      <p:sp>
        <p:nvSpPr>
          <p:cNvPr id="176" name="Google Shape;176;p19"/>
          <p:cNvSpPr txBox="1"/>
          <p:nvPr/>
        </p:nvSpPr>
        <p:spPr>
          <a:xfrm>
            <a:off x="1142700" y="260275"/>
            <a:ext cx="7819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Starting  of while loop and</a:t>
            </a:r>
            <a:endParaRPr b="1" sz="24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controlling its speed to execute and quitting the game </a:t>
            </a:r>
            <a:endParaRPr b="1" sz="24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1141650" y="3002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keys_pressed</a:t>
            </a:r>
            <a:r>
              <a:rPr b="1" lang="en" sz="17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1" lang="en" sz="1700">
                <a:solidFill>
                  <a:srgbClr val="4EC9B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pygame</a:t>
            </a:r>
            <a:r>
              <a:rPr b="1" lang="en" sz="17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.key.get_pressed()</a:t>
            </a:r>
            <a:endParaRPr b="1" sz="17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17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yellow_handle_movement</a:t>
            </a:r>
            <a:r>
              <a:rPr b="1" lang="en" sz="17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7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keys_pressed</a:t>
            </a:r>
            <a:r>
              <a:rPr b="1" lang="en" sz="17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7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yellow</a:t>
            </a:r>
            <a:r>
              <a:rPr b="1" lang="en" sz="17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7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1" lang="en" sz="17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red_handle_movement</a:t>
            </a:r>
            <a:r>
              <a:rPr b="1" lang="en" sz="17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7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keys_pressed</a:t>
            </a:r>
            <a:r>
              <a:rPr b="1" lang="en" sz="17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7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red</a:t>
            </a:r>
            <a:r>
              <a:rPr b="1" lang="en" sz="17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7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50">
              <a:solidFill>
                <a:srgbClr val="9CDCFE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2" name="Google Shape;182;p20"/>
          <p:cNvSpPr txBox="1"/>
          <p:nvPr/>
        </p:nvSpPr>
        <p:spPr>
          <a:xfrm>
            <a:off x="390588" y="1492838"/>
            <a:ext cx="8362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2000"/>
              <a:buFont typeface="Lato"/>
              <a:buChar char="❖"/>
            </a:pPr>
            <a:r>
              <a:rPr b="1" lang="en" sz="2000">
                <a:solidFill>
                  <a:srgbClr val="FFD966"/>
                </a:solidFill>
                <a:latin typeface="Lato"/>
                <a:ea typeface="Lato"/>
                <a:cs typeface="Lato"/>
                <a:sym typeface="Lato"/>
              </a:rPr>
              <a:t>The movement of the yellow spaceship is handled here in this function based upon the the keys that the players enter</a:t>
            </a:r>
            <a:endParaRPr b="1" sz="2000">
              <a:solidFill>
                <a:srgbClr val="FFD966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3" name="Google Shape;183;p20"/>
          <p:cNvPicPr preferRelativeResize="0"/>
          <p:nvPr/>
        </p:nvPicPr>
        <p:blipFill rotWithShape="1">
          <a:blip r:embed="rId3">
            <a:alphaModFix/>
          </a:blip>
          <a:srcRect b="54701" l="0" r="0" t="0"/>
          <a:stretch/>
        </p:blipFill>
        <p:spPr>
          <a:xfrm>
            <a:off x="259387" y="2293250"/>
            <a:ext cx="8515549" cy="2523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1"/>
          <p:cNvSpPr txBox="1"/>
          <p:nvPr>
            <p:ph type="title"/>
          </p:nvPr>
        </p:nvSpPr>
        <p:spPr>
          <a:xfrm>
            <a:off x="1060075" y="331375"/>
            <a:ext cx="8307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D966"/>
                </a:solidFill>
              </a:rPr>
              <a:t>Moving our red spaceship in the</a:t>
            </a:r>
            <a:r>
              <a:rPr b="1" i="1" lang="en">
                <a:solidFill>
                  <a:srgbClr val="FFD96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1" lang="en">
                <a:latin typeface="Roboto Mono"/>
                <a:ea typeface="Roboto Mono"/>
                <a:cs typeface="Roboto Mono"/>
                <a:sym typeface="Roboto Mono"/>
              </a:rPr>
              <a:t>red_handle_movement</a:t>
            </a:r>
            <a:r>
              <a:rPr b="1" lang="en">
                <a:solidFill>
                  <a:srgbClr val="FFD966"/>
                </a:solidFill>
              </a:rPr>
              <a:t> functions:</a:t>
            </a:r>
            <a:endParaRPr b="1">
              <a:solidFill>
                <a:srgbClr val="FFD966"/>
              </a:solidFill>
            </a:endParaRPr>
          </a:p>
        </p:txBody>
      </p:sp>
      <p:sp>
        <p:nvSpPr>
          <p:cNvPr id="189" name="Google Shape;189;p21"/>
          <p:cNvSpPr txBox="1"/>
          <p:nvPr/>
        </p:nvSpPr>
        <p:spPr>
          <a:xfrm>
            <a:off x="1200450" y="809075"/>
            <a:ext cx="75801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def </a:t>
            </a:r>
            <a:r>
              <a:rPr b="1" lang="en" sz="1800">
                <a:solidFill>
                  <a:srgbClr val="FFC66D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red_handle_movement</a:t>
            </a:r>
            <a:r>
              <a:rPr b="1" lang="en" sz="1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(keys_pressed</a:t>
            </a:r>
            <a:r>
              <a:rPr b="1" lang="en" sz="18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red):</a:t>
            </a:r>
            <a:endParaRPr b="1" sz="18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en" sz="18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b="1" lang="en" sz="1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keys_pressed[pygame.K_LEFT] </a:t>
            </a:r>
            <a:r>
              <a:rPr b="1" lang="en" sz="18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and </a:t>
            </a:r>
            <a:r>
              <a:rPr b="1" lang="en" sz="1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red.x - VEL &gt; BORDER.x + BORDER.width:  </a:t>
            </a:r>
            <a:r>
              <a:rPr b="1" lang="en" sz="1800">
                <a:solidFill>
                  <a:srgbClr val="808080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# LEFT</a:t>
            </a:r>
            <a:endParaRPr b="1" sz="1800">
              <a:solidFill>
                <a:srgbClr val="808080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808080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en" sz="1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red.x -= VEL</a:t>
            </a:r>
            <a:endParaRPr b="1" sz="18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en" sz="18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b="1" lang="en" sz="1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keys_pressed[pygame.K_RIGHT] </a:t>
            </a:r>
            <a:r>
              <a:rPr b="1" lang="en" sz="18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and </a:t>
            </a:r>
            <a:r>
              <a:rPr b="1" lang="en" sz="1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red.x + VEL + red.width &lt; WIDTH:  </a:t>
            </a:r>
            <a:r>
              <a:rPr b="1" lang="en" sz="1800">
                <a:solidFill>
                  <a:srgbClr val="808080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# RIGHT</a:t>
            </a:r>
            <a:endParaRPr b="1" sz="1800">
              <a:solidFill>
                <a:srgbClr val="808080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808080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en" sz="1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red.x += VEL</a:t>
            </a:r>
            <a:endParaRPr b="1" sz="18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en" sz="18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b="1" lang="en" sz="1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keys_pressed[pygame.K_UP] </a:t>
            </a:r>
            <a:r>
              <a:rPr b="1" lang="en" sz="18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and </a:t>
            </a:r>
            <a:r>
              <a:rPr b="1" lang="en" sz="1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red.y - VEL &gt; </a:t>
            </a:r>
            <a:r>
              <a:rPr b="1" lang="en" sz="1800">
                <a:solidFill>
                  <a:srgbClr val="6897BB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lang="en" sz="1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:  </a:t>
            </a:r>
            <a:r>
              <a:rPr b="1" lang="en" sz="1800">
                <a:solidFill>
                  <a:srgbClr val="808080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# UP</a:t>
            </a:r>
            <a:endParaRPr b="1" sz="1800">
              <a:solidFill>
                <a:srgbClr val="808080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808080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en" sz="1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red.y -= VEL</a:t>
            </a:r>
            <a:endParaRPr b="1" sz="18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en" sz="18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b="1" lang="en" sz="1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keys_pressed[pygame.K_DOWN] </a:t>
            </a:r>
            <a:r>
              <a:rPr b="1" lang="en" sz="1800">
                <a:solidFill>
                  <a:srgbClr val="CC7832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and </a:t>
            </a:r>
            <a:r>
              <a:rPr b="1" lang="en" sz="1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red.y + VEL + red.height &lt; HEIGHT - </a:t>
            </a:r>
            <a:r>
              <a:rPr b="1" lang="en" sz="1800">
                <a:solidFill>
                  <a:srgbClr val="6897BB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15</a:t>
            </a:r>
            <a:r>
              <a:rPr b="1" lang="en" sz="1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:  </a:t>
            </a:r>
            <a:r>
              <a:rPr b="1" lang="en" sz="1800">
                <a:solidFill>
                  <a:srgbClr val="808080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# DOWN</a:t>
            </a:r>
            <a:endParaRPr b="1" sz="1800">
              <a:solidFill>
                <a:srgbClr val="808080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808080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en" sz="1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red.y += VEL</a:t>
            </a:r>
            <a:endParaRPr b="1" sz="1800">
              <a:solidFill>
                <a:srgbClr val="A9B7C6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04AC59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